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2" r:id="rId3"/>
    <p:sldId id="355" r:id="rId4"/>
    <p:sldId id="357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" initials="C" lastIdx="1" clrIdx="0">
    <p:extLst>
      <p:ext uri="{19B8F6BF-5375-455C-9EA6-DF929625EA0E}">
        <p15:presenceInfo xmlns:p15="http://schemas.microsoft.com/office/powerpoint/2012/main" userId="Chri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6821F"/>
    <a:srgbClr val="C1C5C0"/>
    <a:srgbClr val="677E77"/>
    <a:srgbClr val="134E48"/>
    <a:srgbClr val="AA914F"/>
    <a:srgbClr val="FDF8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sty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sty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onker Styl 1 - Aks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onker Styl 1 - Aks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Getematiseerde Styl 2 - Aks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te Styl 3 - Aks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/>
    <p:restoredTop sz="94649"/>
  </p:normalViewPr>
  <p:slideViewPr>
    <p:cSldViewPr snapToGrid="0" snapToObjects="1">
      <p:cViewPr varScale="1">
        <p:scale>
          <a:sx n="78" d="100"/>
          <a:sy n="78" d="100"/>
        </p:scale>
        <p:origin x="1085" y="62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Mulder" userId="eefdca49-3858-4118-ad06-e7a5e715b215" providerId="ADAL" clId="{E84E7519-EF42-48A6-B36A-0BC4924354EC}"/>
    <pc:docChg chg="delSld modSld">
      <pc:chgData name="Connie Mulder" userId="eefdca49-3858-4118-ad06-e7a5e715b215" providerId="ADAL" clId="{E84E7519-EF42-48A6-B36A-0BC4924354EC}" dt="2025-07-15T12:38:24.378" v="341" actId="6549"/>
      <pc:docMkLst>
        <pc:docMk/>
      </pc:docMkLst>
      <pc:sldChg chg="modSp mod">
        <pc:chgData name="Connie Mulder" userId="eefdca49-3858-4118-ad06-e7a5e715b215" providerId="ADAL" clId="{E84E7519-EF42-48A6-B36A-0BC4924354EC}" dt="2025-07-15T12:35:34.028" v="76" actId="6549"/>
        <pc:sldMkLst>
          <pc:docMk/>
          <pc:sldMk cId="951788112" sldId="256"/>
        </pc:sldMkLst>
        <pc:spChg chg="mod">
          <ac:chgData name="Connie Mulder" userId="eefdca49-3858-4118-ad06-e7a5e715b215" providerId="ADAL" clId="{E84E7519-EF42-48A6-B36A-0BC4924354EC}" dt="2025-07-15T12:35:20.233" v="21" actId="6549"/>
          <ac:spMkLst>
            <pc:docMk/>
            <pc:sldMk cId="951788112" sldId="256"/>
            <ac:spMk id="14" creationId="{00000000-0000-0000-0000-000000000000}"/>
          </ac:spMkLst>
        </pc:spChg>
        <pc:spChg chg="mod">
          <ac:chgData name="Connie Mulder" userId="eefdca49-3858-4118-ad06-e7a5e715b215" providerId="ADAL" clId="{E84E7519-EF42-48A6-B36A-0BC4924354EC}" dt="2025-07-15T12:35:34.028" v="76" actId="6549"/>
          <ac:spMkLst>
            <pc:docMk/>
            <pc:sldMk cId="951788112" sldId="256"/>
            <ac:spMk id="15" creationId="{00000000-0000-0000-0000-000000000000}"/>
          </ac:spMkLst>
        </pc:spChg>
        <pc:spChg chg="mod">
          <ac:chgData name="Connie Mulder" userId="eefdca49-3858-4118-ad06-e7a5e715b215" providerId="ADAL" clId="{E84E7519-EF42-48A6-B36A-0BC4924354EC}" dt="2025-07-15T12:35:27.182" v="60" actId="6549"/>
          <ac:spMkLst>
            <pc:docMk/>
            <pc:sldMk cId="951788112" sldId="256"/>
            <ac:spMk id="24" creationId="{00000000-0000-0000-0000-000000000000}"/>
          </ac:spMkLst>
        </pc:spChg>
      </pc:sldChg>
      <pc:sldChg chg="del">
        <pc:chgData name="Connie Mulder" userId="eefdca49-3858-4118-ad06-e7a5e715b215" providerId="ADAL" clId="{E84E7519-EF42-48A6-B36A-0BC4924354EC}" dt="2025-07-15T12:34:14.490" v="1" actId="47"/>
        <pc:sldMkLst>
          <pc:docMk/>
          <pc:sldMk cId="193840411" sldId="320"/>
        </pc:sldMkLst>
      </pc:sldChg>
      <pc:sldChg chg="del">
        <pc:chgData name="Connie Mulder" userId="eefdca49-3858-4118-ad06-e7a5e715b215" providerId="ADAL" clId="{E84E7519-EF42-48A6-B36A-0BC4924354EC}" dt="2025-07-15T12:34:13.156" v="0" actId="47"/>
        <pc:sldMkLst>
          <pc:docMk/>
          <pc:sldMk cId="3952699433" sldId="347"/>
        </pc:sldMkLst>
      </pc:sldChg>
      <pc:sldChg chg="del">
        <pc:chgData name="Connie Mulder" userId="eefdca49-3858-4118-ad06-e7a5e715b215" providerId="ADAL" clId="{E84E7519-EF42-48A6-B36A-0BC4924354EC}" dt="2025-07-15T12:34:15.159" v="2" actId="47"/>
        <pc:sldMkLst>
          <pc:docMk/>
          <pc:sldMk cId="2646941119" sldId="351"/>
        </pc:sldMkLst>
      </pc:sldChg>
      <pc:sldChg chg="modSp mod">
        <pc:chgData name="Connie Mulder" userId="eefdca49-3858-4118-ad06-e7a5e715b215" providerId="ADAL" clId="{E84E7519-EF42-48A6-B36A-0BC4924354EC}" dt="2025-07-15T12:36:07.614" v="120" actId="20577"/>
        <pc:sldMkLst>
          <pc:docMk/>
          <pc:sldMk cId="4285137801" sldId="352"/>
        </pc:sldMkLst>
        <pc:spChg chg="mod">
          <ac:chgData name="Connie Mulder" userId="eefdca49-3858-4118-ad06-e7a5e715b215" providerId="ADAL" clId="{E84E7519-EF42-48A6-B36A-0BC4924354EC}" dt="2025-07-15T12:36:07.614" v="120" actId="20577"/>
          <ac:spMkLst>
            <pc:docMk/>
            <pc:sldMk cId="4285137801" sldId="352"/>
            <ac:spMk id="11" creationId="{72546134-C4FD-11BF-5027-56C047B134E1}"/>
          </ac:spMkLst>
        </pc:spChg>
      </pc:sldChg>
      <pc:sldChg chg="del">
        <pc:chgData name="Connie Mulder" userId="eefdca49-3858-4118-ad06-e7a5e715b215" providerId="ADAL" clId="{E84E7519-EF42-48A6-B36A-0BC4924354EC}" dt="2025-07-15T12:34:21.035" v="3" actId="47"/>
        <pc:sldMkLst>
          <pc:docMk/>
          <pc:sldMk cId="2693306236" sldId="353"/>
        </pc:sldMkLst>
      </pc:sldChg>
      <pc:sldChg chg="del">
        <pc:chgData name="Connie Mulder" userId="eefdca49-3858-4118-ad06-e7a5e715b215" providerId="ADAL" clId="{E84E7519-EF42-48A6-B36A-0BC4924354EC}" dt="2025-07-15T12:34:21.924" v="4" actId="47"/>
        <pc:sldMkLst>
          <pc:docMk/>
          <pc:sldMk cId="2278494836" sldId="354"/>
        </pc:sldMkLst>
      </pc:sldChg>
      <pc:sldChg chg="modSp mod">
        <pc:chgData name="Connie Mulder" userId="eefdca49-3858-4118-ad06-e7a5e715b215" providerId="ADAL" clId="{E84E7519-EF42-48A6-B36A-0BC4924354EC}" dt="2025-07-15T12:36:42.189" v="145" actId="6549"/>
        <pc:sldMkLst>
          <pc:docMk/>
          <pc:sldMk cId="3970049180" sldId="355"/>
        </pc:sldMkLst>
        <pc:spChg chg="mod">
          <ac:chgData name="Connie Mulder" userId="eefdca49-3858-4118-ad06-e7a5e715b215" providerId="ADAL" clId="{E84E7519-EF42-48A6-B36A-0BC4924354EC}" dt="2025-07-15T12:36:42.189" v="145" actId="6549"/>
          <ac:spMkLst>
            <pc:docMk/>
            <pc:sldMk cId="3970049180" sldId="355"/>
            <ac:spMk id="11" creationId="{89518512-28FF-7059-EFEE-730A067C9C26}"/>
          </ac:spMkLst>
        </pc:spChg>
      </pc:sldChg>
      <pc:sldChg chg="del">
        <pc:chgData name="Connie Mulder" userId="eefdca49-3858-4118-ad06-e7a5e715b215" providerId="ADAL" clId="{E84E7519-EF42-48A6-B36A-0BC4924354EC}" dt="2025-07-15T12:36:30.490" v="121" actId="47"/>
        <pc:sldMkLst>
          <pc:docMk/>
          <pc:sldMk cId="1880428363" sldId="356"/>
        </pc:sldMkLst>
      </pc:sldChg>
      <pc:sldChg chg="modSp mod">
        <pc:chgData name="Connie Mulder" userId="eefdca49-3858-4118-ad06-e7a5e715b215" providerId="ADAL" clId="{E84E7519-EF42-48A6-B36A-0BC4924354EC}" dt="2025-07-15T12:36:49.130" v="167" actId="6549"/>
        <pc:sldMkLst>
          <pc:docMk/>
          <pc:sldMk cId="3610009210" sldId="357"/>
        </pc:sldMkLst>
        <pc:spChg chg="mod">
          <ac:chgData name="Connie Mulder" userId="eefdca49-3858-4118-ad06-e7a5e715b215" providerId="ADAL" clId="{E84E7519-EF42-48A6-B36A-0BC4924354EC}" dt="2025-07-15T12:36:49.130" v="167" actId="6549"/>
          <ac:spMkLst>
            <pc:docMk/>
            <pc:sldMk cId="3610009210" sldId="357"/>
            <ac:spMk id="11" creationId="{C68F3209-962E-7B77-53F5-46B1CA034E9D}"/>
          </ac:spMkLst>
        </pc:spChg>
      </pc:sldChg>
      <pc:sldChg chg="del">
        <pc:chgData name="Connie Mulder" userId="eefdca49-3858-4118-ad06-e7a5e715b215" providerId="ADAL" clId="{E84E7519-EF42-48A6-B36A-0BC4924354EC}" dt="2025-07-15T12:34:36.647" v="5" actId="47"/>
        <pc:sldMkLst>
          <pc:docMk/>
          <pc:sldMk cId="2215406184" sldId="358"/>
        </pc:sldMkLst>
      </pc:sldChg>
      <pc:sldChg chg="modSp mod">
        <pc:chgData name="Connie Mulder" userId="eefdca49-3858-4118-ad06-e7a5e715b215" providerId="ADAL" clId="{E84E7519-EF42-48A6-B36A-0BC4924354EC}" dt="2025-07-15T12:37:15.806" v="188" actId="6549"/>
        <pc:sldMkLst>
          <pc:docMk/>
          <pc:sldMk cId="3441899633" sldId="359"/>
        </pc:sldMkLst>
        <pc:spChg chg="mod">
          <ac:chgData name="Connie Mulder" userId="eefdca49-3858-4118-ad06-e7a5e715b215" providerId="ADAL" clId="{E84E7519-EF42-48A6-B36A-0BC4924354EC}" dt="2025-07-15T12:37:15.806" v="188" actId="6549"/>
          <ac:spMkLst>
            <pc:docMk/>
            <pc:sldMk cId="3441899633" sldId="359"/>
            <ac:spMk id="11" creationId="{DA07A63E-FFFA-2EFD-03F5-8C8C012E23F3}"/>
          </ac:spMkLst>
        </pc:spChg>
      </pc:sldChg>
      <pc:sldChg chg="modSp mod">
        <pc:chgData name="Connie Mulder" userId="eefdca49-3858-4118-ad06-e7a5e715b215" providerId="ADAL" clId="{E84E7519-EF42-48A6-B36A-0BC4924354EC}" dt="2025-07-15T12:37:22.681" v="209" actId="6549"/>
        <pc:sldMkLst>
          <pc:docMk/>
          <pc:sldMk cId="2563773544" sldId="360"/>
        </pc:sldMkLst>
        <pc:spChg chg="mod">
          <ac:chgData name="Connie Mulder" userId="eefdca49-3858-4118-ad06-e7a5e715b215" providerId="ADAL" clId="{E84E7519-EF42-48A6-B36A-0BC4924354EC}" dt="2025-07-15T12:37:22.681" v="209" actId="6549"/>
          <ac:spMkLst>
            <pc:docMk/>
            <pc:sldMk cId="2563773544" sldId="360"/>
            <ac:spMk id="11" creationId="{8ED708D4-EB4D-60C9-037F-CFC73AB8A837}"/>
          </ac:spMkLst>
        </pc:spChg>
      </pc:sldChg>
      <pc:sldChg chg="modSp mod">
        <pc:chgData name="Connie Mulder" userId="eefdca49-3858-4118-ad06-e7a5e715b215" providerId="ADAL" clId="{E84E7519-EF42-48A6-B36A-0BC4924354EC}" dt="2025-07-15T12:37:28.933" v="230" actId="6549"/>
        <pc:sldMkLst>
          <pc:docMk/>
          <pc:sldMk cId="4107119968" sldId="361"/>
        </pc:sldMkLst>
        <pc:spChg chg="mod">
          <ac:chgData name="Connie Mulder" userId="eefdca49-3858-4118-ad06-e7a5e715b215" providerId="ADAL" clId="{E84E7519-EF42-48A6-B36A-0BC4924354EC}" dt="2025-07-15T12:37:28.933" v="230" actId="6549"/>
          <ac:spMkLst>
            <pc:docMk/>
            <pc:sldMk cId="4107119968" sldId="361"/>
            <ac:spMk id="11" creationId="{8F653CF0-BA78-1F81-B551-B4CD08F6D81D}"/>
          </ac:spMkLst>
        </pc:spChg>
      </pc:sldChg>
      <pc:sldChg chg="modSp mod">
        <pc:chgData name="Connie Mulder" userId="eefdca49-3858-4118-ad06-e7a5e715b215" providerId="ADAL" clId="{E84E7519-EF42-48A6-B36A-0BC4924354EC}" dt="2025-07-15T12:37:39.035" v="252" actId="6549"/>
        <pc:sldMkLst>
          <pc:docMk/>
          <pc:sldMk cId="3230414150" sldId="362"/>
        </pc:sldMkLst>
        <pc:spChg chg="mod">
          <ac:chgData name="Connie Mulder" userId="eefdca49-3858-4118-ad06-e7a5e715b215" providerId="ADAL" clId="{E84E7519-EF42-48A6-B36A-0BC4924354EC}" dt="2025-07-15T12:37:39.035" v="252" actId="6549"/>
          <ac:spMkLst>
            <pc:docMk/>
            <pc:sldMk cId="3230414150" sldId="362"/>
            <ac:spMk id="11" creationId="{201CBF27-BD02-CE82-142C-9126BC427905}"/>
          </ac:spMkLst>
        </pc:spChg>
      </pc:sldChg>
      <pc:sldChg chg="modSp mod">
        <pc:chgData name="Connie Mulder" userId="eefdca49-3858-4118-ad06-e7a5e715b215" providerId="ADAL" clId="{E84E7519-EF42-48A6-B36A-0BC4924354EC}" dt="2025-07-15T12:37:45.741" v="274" actId="6549"/>
        <pc:sldMkLst>
          <pc:docMk/>
          <pc:sldMk cId="1211543196" sldId="363"/>
        </pc:sldMkLst>
        <pc:spChg chg="mod">
          <ac:chgData name="Connie Mulder" userId="eefdca49-3858-4118-ad06-e7a5e715b215" providerId="ADAL" clId="{E84E7519-EF42-48A6-B36A-0BC4924354EC}" dt="2025-07-15T12:37:45.741" v="274" actId="6549"/>
          <ac:spMkLst>
            <pc:docMk/>
            <pc:sldMk cId="1211543196" sldId="363"/>
            <ac:spMk id="11" creationId="{03C18B42-3817-9D09-C594-A219933769C8}"/>
          </ac:spMkLst>
        </pc:spChg>
      </pc:sldChg>
      <pc:sldChg chg="modSp mod">
        <pc:chgData name="Connie Mulder" userId="eefdca49-3858-4118-ad06-e7a5e715b215" providerId="ADAL" clId="{E84E7519-EF42-48A6-B36A-0BC4924354EC}" dt="2025-07-15T12:37:54.508" v="298" actId="6549"/>
        <pc:sldMkLst>
          <pc:docMk/>
          <pc:sldMk cId="577086603" sldId="364"/>
        </pc:sldMkLst>
        <pc:spChg chg="mod">
          <ac:chgData name="Connie Mulder" userId="eefdca49-3858-4118-ad06-e7a5e715b215" providerId="ADAL" clId="{E84E7519-EF42-48A6-B36A-0BC4924354EC}" dt="2025-07-15T12:37:54.508" v="298" actId="6549"/>
          <ac:spMkLst>
            <pc:docMk/>
            <pc:sldMk cId="577086603" sldId="364"/>
            <ac:spMk id="11" creationId="{DCECEFC0-557A-B1D0-F15A-BB19E7CCED47}"/>
          </ac:spMkLst>
        </pc:spChg>
      </pc:sldChg>
      <pc:sldChg chg="modSp mod">
        <pc:chgData name="Connie Mulder" userId="eefdca49-3858-4118-ad06-e7a5e715b215" providerId="ADAL" clId="{E84E7519-EF42-48A6-B36A-0BC4924354EC}" dt="2025-07-15T12:38:01.888" v="320" actId="6549"/>
        <pc:sldMkLst>
          <pc:docMk/>
          <pc:sldMk cId="1539182297" sldId="365"/>
        </pc:sldMkLst>
        <pc:spChg chg="mod">
          <ac:chgData name="Connie Mulder" userId="eefdca49-3858-4118-ad06-e7a5e715b215" providerId="ADAL" clId="{E84E7519-EF42-48A6-B36A-0BC4924354EC}" dt="2025-07-15T12:38:01.888" v="320" actId="6549"/>
          <ac:spMkLst>
            <pc:docMk/>
            <pc:sldMk cId="1539182297" sldId="365"/>
            <ac:spMk id="11" creationId="{891FCAF9-F8D6-165B-4B14-11830A3A24B4}"/>
          </ac:spMkLst>
        </pc:spChg>
      </pc:sldChg>
      <pc:sldChg chg="modSp mod">
        <pc:chgData name="Connie Mulder" userId="eefdca49-3858-4118-ad06-e7a5e715b215" providerId="ADAL" clId="{E84E7519-EF42-48A6-B36A-0BC4924354EC}" dt="2025-07-15T12:38:24.378" v="341" actId="6549"/>
        <pc:sldMkLst>
          <pc:docMk/>
          <pc:sldMk cId="2925648688" sldId="366"/>
        </pc:sldMkLst>
        <pc:spChg chg="mod">
          <ac:chgData name="Connie Mulder" userId="eefdca49-3858-4118-ad06-e7a5e715b215" providerId="ADAL" clId="{E84E7519-EF42-48A6-B36A-0BC4924354EC}" dt="2025-07-15T12:38:24.378" v="341" actId="6549"/>
          <ac:spMkLst>
            <pc:docMk/>
            <pc:sldMk cId="2925648688" sldId="366"/>
            <ac:spMk id="11" creationId="{6023C5BB-99AC-2262-7101-513C649AE1BB}"/>
          </ac:spMkLst>
        </pc:spChg>
      </pc:sldChg>
      <pc:sldChg chg="del">
        <pc:chgData name="Connie Mulder" userId="eefdca49-3858-4118-ad06-e7a5e715b215" providerId="ADAL" clId="{E84E7519-EF42-48A6-B36A-0BC4924354EC}" dt="2025-07-15T12:34:59.714" v="6" actId="47"/>
        <pc:sldMkLst>
          <pc:docMk/>
          <pc:sldMk cId="2653468229" sldId="367"/>
        </pc:sldMkLst>
      </pc:sldChg>
      <pc:sldChg chg="del">
        <pc:chgData name="Connie Mulder" userId="eefdca49-3858-4118-ad06-e7a5e715b215" providerId="ADAL" clId="{E84E7519-EF42-48A6-B36A-0BC4924354EC}" dt="2025-07-15T12:35:03.259" v="7" actId="47"/>
        <pc:sldMkLst>
          <pc:docMk/>
          <pc:sldMk cId="3483136376" sldId="3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e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e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e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e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e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f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/>
              <a:t>Wat</a:t>
            </a:r>
            <a:r>
              <a:rPr lang="en-ZA" sz="2400" baseline="0"/>
              <a:t> noem ons onsself?</a:t>
            </a:r>
            <a:endParaRPr lang="en-ZA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Suid-Afrikaner</c:v>
                </c:pt>
                <c:pt idx="1">
                  <c:v>Wit-Afrikaans</c:v>
                </c:pt>
                <c:pt idx="2">
                  <c:v>Boer</c:v>
                </c:pt>
                <c:pt idx="3">
                  <c:v>Afrikaner</c:v>
                </c:pt>
                <c:pt idx="4">
                  <c:v>Afrikaan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0.77</c:v>
                </c:pt>
                <c:pt idx="1">
                  <c:v>0.74</c:v>
                </c:pt>
                <c:pt idx="2">
                  <c:v>0.43</c:v>
                </c:pt>
                <c:pt idx="3">
                  <c:v>0.4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D-4719-831D-5AD5D83304D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Suid-Afrikaner</c:v>
                </c:pt>
                <c:pt idx="1">
                  <c:v>Wit-Afrikaans</c:v>
                </c:pt>
                <c:pt idx="2">
                  <c:v>Boer</c:v>
                </c:pt>
                <c:pt idx="3">
                  <c:v>Afrikaner</c:v>
                </c:pt>
                <c:pt idx="4">
                  <c:v>Afrikaan</c:v>
                </c:pt>
              </c:strCache>
            </c:strRef>
          </c:cat>
          <c:val>
            <c:numRef>
              <c:f>Blad1!$C$2:$C$6</c:f>
              <c:numCache>
                <c:formatCode>0.00%</c:formatCode>
                <c:ptCount val="5"/>
                <c:pt idx="0">
                  <c:v>0.85899999999999999</c:v>
                </c:pt>
                <c:pt idx="1">
                  <c:v>0.83199999999999996</c:v>
                </c:pt>
                <c:pt idx="2">
                  <c:v>0.47399999999999998</c:v>
                </c:pt>
                <c:pt idx="3">
                  <c:v>0.78400000000000003</c:v>
                </c:pt>
                <c:pt idx="4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D-4719-831D-5AD5D8330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139167"/>
        <c:axId val="915139647"/>
      </c:barChart>
      <c:catAx>
        <c:axId val="91513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139647"/>
        <c:crosses val="autoZero"/>
        <c:auto val="1"/>
        <c:lblAlgn val="ctr"/>
        <c:lblOffset val="100"/>
        <c:noMultiLvlLbl val="0"/>
      </c:catAx>
      <c:valAx>
        <c:axId val="91513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13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f-Z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f-ZA" dirty="0"/>
              <a:t>Wat</a:t>
            </a:r>
            <a:r>
              <a:rPr lang="af-ZA" baseline="0" dirty="0"/>
              <a:t> beskryf </a:t>
            </a:r>
            <a:r>
              <a:rPr lang="af-ZA" baseline="0" dirty="0" err="1"/>
              <a:t>Afrikanerkultuur</a:t>
            </a:r>
            <a:r>
              <a:rPr lang="af-ZA" baseline="0" dirty="0"/>
              <a:t> die beste?</a:t>
            </a:r>
            <a:endParaRPr lang="en-ZA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3119-4D35-827D-85DBDC0F74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3119-4D35-827D-85DBDC0F74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3119-4D35-827D-85DBDC0F74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3119-4D35-827D-85DBDC0F74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3119-4D35-827D-85DBDC0F74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3119-4D35-827D-85DBDC0F74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3119-4D35-827D-85DBDC0F742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3119-4D35-827D-85DBDC0F74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3119-4D35-827D-85DBDC0F742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3119-4D35-827D-85DBDC0F74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3119-4D35-827D-85DBDC0F742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3119-4D35-827D-85DBDC0F742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3119-4D35-827D-85DBDC0F742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B-3119-4D35-827D-85DBDC0F742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D-3119-4D35-827D-85DBDC0F742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F-3119-4D35-827D-85DBDC0F742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1-3119-4D35-827D-85DBDC0F742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3-3119-4D35-827D-85DBDC0F74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Sheet1!$A$2:$A$19</c:f>
              <c:strCache>
                <c:ptCount val="18"/>
                <c:pt idx="0">
                  <c:v>Gelowig</c:v>
                </c:pt>
                <c:pt idx="1">
                  <c:v>Hardwerkend</c:v>
                </c:pt>
                <c:pt idx="2">
                  <c:v>Gedissiplineerd</c:v>
                </c:pt>
                <c:pt idx="3">
                  <c:v>Lief vir hulle gesinne en families</c:v>
                </c:pt>
                <c:pt idx="4">
                  <c:v>Lief vir kuier saam met vriende</c:v>
                </c:pt>
                <c:pt idx="5">
                  <c:v>Lief vir die natuur</c:v>
                </c:pt>
                <c:pt idx="6">
                  <c:v>Humorsin</c:v>
                </c:pt>
                <c:pt idx="7">
                  <c:v>Selfstandig/selfverantwoordelik</c:v>
                </c:pt>
                <c:pt idx="8">
                  <c:v>Sterk/veerkragtig/kan uitdagings hanteer</c:v>
                </c:pt>
                <c:pt idx="9">
                  <c:v>Intelligent</c:v>
                </c:pt>
                <c:pt idx="10">
                  <c:v>Hardkoppig</c:v>
                </c:pt>
                <c:pt idx="11">
                  <c:v>Gee om vir ander</c:v>
                </c:pt>
                <c:pt idx="12">
                  <c:v>Eerlik</c:v>
                </c:pt>
                <c:pt idx="13">
                  <c:v>Betroubaar</c:v>
                </c:pt>
                <c:pt idx="14">
                  <c:v>Konserwatief</c:v>
                </c:pt>
                <c:pt idx="15">
                  <c:v>Rassisties</c:v>
                </c:pt>
                <c:pt idx="16">
                  <c:v>Behoudend</c:v>
                </c:pt>
                <c:pt idx="17">
                  <c:v> Plein/kommin </c:v>
                </c:pt>
              </c:strCache>
            </c:strRef>
          </c:cat>
          <c:val>
            <c:numRef>
              <c:f>Sheet1!$B$2:$B$19</c:f>
              <c:numCache>
                <c:formatCode>0.00%</c:formatCode>
                <c:ptCount val="18"/>
                <c:pt idx="0">
                  <c:v>0.65790000000000004</c:v>
                </c:pt>
                <c:pt idx="1">
                  <c:v>0.76729999999999998</c:v>
                </c:pt>
                <c:pt idx="2">
                  <c:v>0.66920000000000002</c:v>
                </c:pt>
                <c:pt idx="3">
                  <c:v>0.77480000000000004</c:v>
                </c:pt>
                <c:pt idx="4">
                  <c:v>0.69910000000000005</c:v>
                </c:pt>
                <c:pt idx="5">
                  <c:v>0.63080000000000003</c:v>
                </c:pt>
                <c:pt idx="6">
                  <c:v>0.52239999999999998</c:v>
                </c:pt>
                <c:pt idx="7">
                  <c:v>0.60470000000000002</c:v>
                </c:pt>
                <c:pt idx="8">
                  <c:v>0.57289999999999996</c:v>
                </c:pt>
                <c:pt idx="9">
                  <c:v>0.64770000000000005</c:v>
                </c:pt>
                <c:pt idx="10">
                  <c:v>0.38790000000000002</c:v>
                </c:pt>
                <c:pt idx="11">
                  <c:v>0.60370000000000001</c:v>
                </c:pt>
                <c:pt idx="12">
                  <c:v>0.69530000000000003</c:v>
                </c:pt>
                <c:pt idx="13">
                  <c:v>0.68689999999999996</c:v>
                </c:pt>
                <c:pt idx="14">
                  <c:v>0.33079999999999998</c:v>
                </c:pt>
                <c:pt idx="15">
                  <c:v>9.4399999999999998E-2</c:v>
                </c:pt>
                <c:pt idx="16">
                  <c:v>0.23549999999999999</c:v>
                </c:pt>
                <c:pt idx="17">
                  <c:v>7.0099999999999996E-2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119-4D35-827D-85DBDC0F7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f-Z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dirty="0"/>
              <a:t>Hoe </a:t>
            </a:r>
            <a:r>
              <a:rPr lang="en-ZA" dirty="0" err="1"/>
              <a:t>voel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oor</a:t>
            </a:r>
            <a:r>
              <a:rPr lang="en-ZA" dirty="0"/>
              <a:t> </a:t>
            </a:r>
            <a:r>
              <a:rPr lang="en-ZA" dirty="0" err="1"/>
              <a:t>jou</a:t>
            </a:r>
            <a:r>
              <a:rPr lang="en-ZA" dirty="0"/>
              <a:t> </a:t>
            </a:r>
            <a:r>
              <a:rPr lang="en-ZA" dirty="0" err="1"/>
              <a:t>Afrikanerkultuur</a:t>
            </a:r>
            <a:r>
              <a:rPr lang="en-ZA" dirty="0"/>
              <a:t>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C33-40A7-93C4-8ABC245453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C33-40A7-93C4-8ABC245453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C33-40A7-93C4-8ABC245453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FC33-40A7-93C4-8ABC245453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FC33-40A7-93C4-8ABC245453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Ek is baie trots, en dit speel 'n groot rol in my daaglikse lewe.</c:v>
                </c:pt>
                <c:pt idx="1">
                  <c:v>Ek is redelik trots, maar dit is net een deel van my identiteit.</c:v>
                </c:pt>
                <c:pt idx="2">
                  <c:v>Ek voel neutraal hieroor.</c:v>
                </c:pt>
                <c:pt idx="3">
                  <c:v>Ek voel effens onbesorg, en dit speel 'n kleiner rol in my lewe.</c:v>
                </c:pt>
                <c:pt idx="4">
                  <c:v>Ek voel onbesorg, en dit speel min tot geen rol in my daaglikse lewe nie.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0.59509999999999996</c:v>
                </c:pt>
                <c:pt idx="1">
                  <c:v>0.30320000000000003</c:v>
                </c:pt>
                <c:pt idx="2">
                  <c:v>5.2200000000000003E-2</c:v>
                </c:pt>
                <c:pt idx="3">
                  <c:v>4.1000000000000002E-2</c:v>
                </c:pt>
                <c:pt idx="4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33-40A7-93C4-8ABC24545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2068027336"/>
        <c:crosses val="max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f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/>
              <a:t>Tot hoe mate beïnvloed</a:t>
            </a:r>
            <a:r>
              <a:rPr lang="en-ZA" sz="1600" baseline="0"/>
              <a:t> die volgende jou persoonlik?</a:t>
            </a:r>
            <a:endParaRPr lang="en-ZA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BAIE NEGATIEF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Blad2!$A$2:$A$11</c:f>
              <c:strCache>
                <c:ptCount val="10"/>
                <c:pt idx="0">
                  <c:v>Inflasie en stygende lewenskoste</c:v>
                </c:pt>
                <c:pt idx="1">
                  <c:v>Regeringskorrupsie en wanbestuur</c:v>
                </c:pt>
                <c:pt idx="2">
                  <c:v>Die vlak van misdaad in Suid-Afrika</c:v>
                </c:pt>
                <c:pt idx="3">
                  <c:v>Die energiekrisis en kragonderbrekings</c:v>
                </c:pt>
                <c:pt idx="4">
                  <c:v>Werkloosheid of werksverlies</c:v>
                </c:pt>
                <c:pt idx="5">
                  <c:v>Finansiële onsekerheid</c:v>
                </c:pt>
                <c:pt idx="6">
                  <c:v>Trae ekonomiese groei</c:v>
                </c:pt>
                <c:pt idx="7">
                  <c:v>Swak padinfrastruktuur</c:v>
                </c:pt>
                <c:pt idx="8">
                  <c:v>Swak gesondheidsorg</c:v>
                </c:pt>
                <c:pt idx="9">
                  <c:v>Bekommernis oor Suid-Afrika se toekoms</c:v>
                </c:pt>
              </c:strCache>
            </c:strRef>
          </c:cat>
          <c:val>
            <c:numRef>
              <c:f>Blad2!$B$2:$B$11</c:f>
              <c:numCache>
                <c:formatCode>0.00%</c:formatCode>
                <c:ptCount val="10"/>
                <c:pt idx="0">
                  <c:v>0.63229999999999997</c:v>
                </c:pt>
                <c:pt idx="1">
                  <c:v>0.61350000000000005</c:v>
                </c:pt>
                <c:pt idx="2">
                  <c:v>0.59330000000000005</c:v>
                </c:pt>
                <c:pt idx="3">
                  <c:v>0.56889999999999996</c:v>
                </c:pt>
                <c:pt idx="4">
                  <c:v>0.56530000000000002</c:v>
                </c:pt>
                <c:pt idx="5">
                  <c:v>0.54730000000000001</c:v>
                </c:pt>
                <c:pt idx="6">
                  <c:v>0.54620000000000002</c:v>
                </c:pt>
                <c:pt idx="7">
                  <c:v>0.53620000000000001</c:v>
                </c:pt>
                <c:pt idx="8">
                  <c:v>0.53120000000000001</c:v>
                </c:pt>
                <c:pt idx="9">
                  <c:v>0.52249999999999996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4-4C87-8E3F-309F707B05B4}"/>
            </c:ext>
          </c:extLst>
        </c:ser>
        <c:ser>
          <c:idx val="1"/>
          <c:order val="1"/>
          <c:tx>
            <c:strRef>
              <c:f>Blad2!$C$1</c:f>
              <c:strCache>
                <c:ptCount val="1"/>
                <c:pt idx="0">
                  <c:v>NEGATIEF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Blad2!$A$2:$A$11</c:f>
              <c:strCache>
                <c:ptCount val="10"/>
                <c:pt idx="0">
                  <c:v>Inflasie en stygende lewenskoste</c:v>
                </c:pt>
                <c:pt idx="1">
                  <c:v>Regeringskorrupsie en wanbestuur</c:v>
                </c:pt>
                <c:pt idx="2">
                  <c:v>Die vlak van misdaad in Suid-Afrika</c:v>
                </c:pt>
                <c:pt idx="3">
                  <c:v>Die energiekrisis en kragonderbrekings</c:v>
                </c:pt>
                <c:pt idx="4">
                  <c:v>Werkloosheid of werksverlies</c:v>
                </c:pt>
                <c:pt idx="5">
                  <c:v>Finansiële onsekerheid</c:v>
                </c:pt>
                <c:pt idx="6">
                  <c:v>Trae ekonomiese groei</c:v>
                </c:pt>
                <c:pt idx="7">
                  <c:v>Swak padinfrastruktuur</c:v>
                </c:pt>
                <c:pt idx="8">
                  <c:v>Swak gesondheidsorg</c:v>
                </c:pt>
                <c:pt idx="9">
                  <c:v>Bekommernis oor Suid-Afrika se toekoms</c:v>
                </c:pt>
              </c:strCache>
            </c:strRef>
          </c:cat>
          <c:val>
            <c:numRef>
              <c:f>Blad2!$C$2:$C$11</c:f>
              <c:numCache>
                <c:formatCode>0.00%</c:formatCode>
                <c:ptCount val="10"/>
                <c:pt idx="0">
                  <c:v>0.20169999999999999</c:v>
                </c:pt>
                <c:pt idx="1">
                  <c:v>0.2054</c:v>
                </c:pt>
                <c:pt idx="2">
                  <c:v>0.24929999999999999</c:v>
                </c:pt>
                <c:pt idx="3">
                  <c:v>0.22869999999999999</c:v>
                </c:pt>
                <c:pt idx="4">
                  <c:v>0.1991</c:v>
                </c:pt>
                <c:pt idx="5">
                  <c:v>0.2455</c:v>
                </c:pt>
                <c:pt idx="6">
                  <c:v>0.25469999999999998</c:v>
                </c:pt>
                <c:pt idx="7">
                  <c:v>0.26850000000000002</c:v>
                </c:pt>
                <c:pt idx="8">
                  <c:v>0.21740000000000001</c:v>
                </c:pt>
                <c:pt idx="9">
                  <c:v>0.25659999999999999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4-4C87-8E3F-309F707B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421696"/>
        <c:axId val="331420256"/>
      </c:barChart>
      <c:catAx>
        <c:axId val="33142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20256"/>
        <c:crosses val="autoZero"/>
        <c:auto val="1"/>
        <c:lblAlgn val="ctr"/>
        <c:lblOffset val="100"/>
        <c:noMultiLvlLbl val="0"/>
      </c:catAx>
      <c:valAx>
        <c:axId val="331420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3142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f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/>
              <a:t>Tot hoe mate het jy hoop vir die volgende?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Blad4!$B$1</c:f>
              <c:strCache>
                <c:ptCount val="1"/>
                <c:pt idx="0">
                  <c:v>BAIE HOOPVOL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FC5-4BB2-AA85-99D63A39F8B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C5-4BB2-AA85-99D63A39F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Blad4!$A$2:$A$11</c:f>
              <c:strCache>
                <c:ptCount val="10"/>
                <c:pt idx="0">
                  <c:v>Dat Afrikanerorganisasies soos Solidariteit, AfriForum en Helpende Hand 'n beter toekoms kan bewerkstellig</c:v>
                </c:pt>
                <c:pt idx="1">
                  <c:v>Sterk en betroubare politieke leierskap</c:v>
                </c:pt>
                <c:pt idx="2">
                  <c:v>Ekonomiese groei en geleenthede</c:v>
                </c:pt>
                <c:pt idx="3">
                  <c:v>Bestryding van regeringskorrupsie</c:v>
                </c:pt>
                <c:pt idx="4">
                  <c:v>Gemeenskapsamehorigheid en samewerking</c:v>
                </c:pt>
                <c:pt idx="5">
                  <c:v>Dat burgerlike drukgroepe kwessies suksesvol kan hanteer/die hoof bied</c:v>
                </c:pt>
                <c:pt idx="6">
                  <c:v>Beter onderwys en vaardigheidsontwikkeling</c:v>
                </c:pt>
                <c:pt idx="7">
                  <c:v>Beter dienslewering</c:v>
                </c:pt>
                <c:pt idx="8">
                  <c:v>Selfbeskikking en selfstandigheid in gemeenskappe</c:v>
                </c:pt>
                <c:pt idx="9">
                  <c:v>'n Afname in misdaad</c:v>
                </c:pt>
              </c:strCache>
            </c:strRef>
          </c:cat>
          <c:val>
            <c:numRef>
              <c:f>Blad4!$B$2:$B$11</c:f>
              <c:numCache>
                <c:formatCode>0.00%</c:formatCode>
                <c:ptCount val="10"/>
                <c:pt idx="0">
                  <c:v>0.33329999999999999</c:v>
                </c:pt>
                <c:pt idx="1">
                  <c:v>0.1789</c:v>
                </c:pt>
                <c:pt idx="2">
                  <c:v>0.1739</c:v>
                </c:pt>
                <c:pt idx="3">
                  <c:v>0.16980000000000001</c:v>
                </c:pt>
                <c:pt idx="4">
                  <c:v>0.1686</c:v>
                </c:pt>
                <c:pt idx="5">
                  <c:v>0.16159999999999999</c:v>
                </c:pt>
                <c:pt idx="6">
                  <c:v>0.1588</c:v>
                </c:pt>
                <c:pt idx="7">
                  <c:v>0.15720000000000001</c:v>
                </c:pt>
                <c:pt idx="8">
                  <c:v>0.15640000000000001</c:v>
                </c:pt>
                <c:pt idx="9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5-4BB2-AA85-99D63A39F8B3}"/>
            </c:ext>
          </c:extLst>
        </c:ser>
        <c:ser>
          <c:idx val="1"/>
          <c:order val="1"/>
          <c:tx>
            <c:strRef>
              <c:f>Blad4!$C$1</c:f>
              <c:strCache>
                <c:ptCount val="1"/>
                <c:pt idx="0">
                  <c:v>IETWAT HOOPVOL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C5-4BB2-AA85-99D63A39F8B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C5-4BB2-AA85-99D63A39F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Blad4!$A$2:$A$11</c:f>
              <c:strCache>
                <c:ptCount val="10"/>
                <c:pt idx="0">
                  <c:v>Dat Afrikanerorganisasies soos Solidariteit, AfriForum en Helpende Hand 'n beter toekoms kan bewerkstellig</c:v>
                </c:pt>
                <c:pt idx="1">
                  <c:v>Sterk en betroubare politieke leierskap</c:v>
                </c:pt>
                <c:pt idx="2">
                  <c:v>Ekonomiese groei en geleenthede</c:v>
                </c:pt>
                <c:pt idx="3">
                  <c:v>Bestryding van regeringskorrupsie</c:v>
                </c:pt>
                <c:pt idx="4">
                  <c:v>Gemeenskapsamehorigheid en samewerking</c:v>
                </c:pt>
                <c:pt idx="5">
                  <c:v>Dat burgerlike drukgroepe kwessies suksesvol kan hanteer/die hoof bied</c:v>
                </c:pt>
                <c:pt idx="6">
                  <c:v>Beter onderwys en vaardigheidsontwikkeling</c:v>
                </c:pt>
                <c:pt idx="7">
                  <c:v>Beter dienslewering</c:v>
                </c:pt>
                <c:pt idx="8">
                  <c:v>Selfbeskikking en selfstandigheid in gemeenskappe</c:v>
                </c:pt>
                <c:pt idx="9">
                  <c:v>'n Afname in misdaad</c:v>
                </c:pt>
              </c:strCache>
            </c:strRef>
          </c:cat>
          <c:val>
            <c:numRef>
              <c:f>Blad4!$C$2:$C$11</c:f>
              <c:numCache>
                <c:formatCode>0.00%</c:formatCode>
                <c:ptCount val="10"/>
                <c:pt idx="0">
                  <c:v>0.29330000000000001</c:v>
                </c:pt>
                <c:pt idx="1">
                  <c:v>0.28149999999999997</c:v>
                </c:pt>
                <c:pt idx="2">
                  <c:v>0.25540000000000002</c:v>
                </c:pt>
                <c:pt idx="3">
                  <c:v>0.1923</c:v>
                </c:pt>
                <c:pt idx="4">
                  <c:v>0.28820000000000001</c:v>
                </c:pt>
                <c:pt idx="5">
                  <c:v>0.25169999999999998</c:v>
                </c:pt>
                <c:pt idx="6">
                  <c:v>0.26469999999999999</c:v>
                </c:pt>
                <c:pt idx="7">
                  <c:v>0.26229999999999998</c:v>
                </c:pt>
                <c:pt idx="8">
                  <c:v>0.2913</c:v>
                </c:pt>
                <c:pt idx="9">
                  <c:v>0.20669999999999999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5-4BB2-AA85-99D63A39F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302287"/>
        <c:axId val="1381215615"/>
      </c:barChart>
      <c:catAx>
        <c:axId val="91330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215615"/>
        <c:crosses val="autoZero"/>
        <c:auto val="1"/>
        <c:lblAlgn val="ctr"/>
        <c:lblOffset val="100"/>
        <c:noMultiLvlLbl val="0"/>
      </c:catAx>
      <c:valAx>
        <c:axId val="13812156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91330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f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000"/>
              <a:t>Wat moet die Solidariteit</a:t>
            </a:r>
            <a:r>
              <a:rPr lang="en-ZA" sz="2000" baseline="0"/>
              <a:t> Beweging doen?</a:t>
            </a:r>
            <a:endParaRPr lang="en-ZA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Blad5!$A$2:$A$6</c:f>
              <c:strCache>
                <c:ptCount val="5"/>
                <c:pt idx="0">
                  <c:v>Regeringsfoute en korrupsie uitwys</c:v>
                </c:pt>
                <c:pt idx="1">
                  <c:v>Ekonomiese ontwikkeling en werkskepping vir Afrikaners verseker</c:v>
                </c:pt>
                <c:pt idx="2">
                  <c:v>Veiligheid en sekuriteit in gemeenskappe verseker</c:v>
                </c:pt>
                <c:pt idx="3">
                  <c:v>Hoop skep</c:v>
                </c:pt>
                <c:pt idx="4">
                  <c:v>Maatskaplike hulp aan Afrikanergemeenskappe bied</c:v>
                </c:pt>
              </c:strCache>
            </c:strRef>
          </c:cat>
          <c:val>
            <c:numRef>
              <c:f>Blad5!$B$2:$B$6</c:f>
              <c:numCache>
                <c:formatCode>0.00%</c:formatCode>
                <c:ptCount val="5"/>
                <c:pt idx="0">
                  <c:v>0.72750000000000004</c:v>
                </c:pt>
                <c:pt idx="1">
                  <c:v>0.64170000000000005</c:v>
                </c:pt>
                <c:pt idx="2">
                  <c:v>0.62090000000000001</c:v>
                </c:pt>
                <c:pt idx="3">
                  <c:v>0.53900000000000003</c:v>
                </c:pt>
                <c:pt idx="4">
                  <c:v>0.49559999999999998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8-438C-8498-98C856E7F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2645455"/>
        <c:axId val="1502644975"/>
      </c:barChart>
      <c:catAx>
        <c:axId val="1502645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644975"/>
        <c:crosses val="autoZero"/>
        <c:auto val="1"/>
        <c:lblAlgn val="ctr"/>
        <c:lblOffset val="100"/>
        <c:noMultiLvlLbl val="0"/>
      </c:catAx>
      <c:valAx>
        <c:axId val="15026449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50264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Blad3!$A$2:$A$6</cx:f>
        <cx:lvl ptCount="5">
          <cx:pt idx="0">Kerk of geloofsgebaseerde aktiwiteite</cx:pt>
          <cx:pt idx="1">Gemeenskapsveiligheid</cx:pt>
          <cx:pt idx="2">Die skool</cx:pt>
          <cx:pt idx="3">Gemeenskapsvergaderings of -forums</cx:pt>
          <cx:pt idx="4">Kuns en kultuur, soos deelname aan, of bywoning en ondersteuning van plaaslike teaterproduksies, kunsuitstallings, of musiekgroepe</cx:pt>
        </cx:lvl>
      </cx:strDim>
      <cx:numDim type="val">
        <cx:f>Blad3!$B$2:$B$6</cx:f>
        <cx:lvl ptCount="5" formatCode="0,00%">
          <cx:pt idx="0">0.5625</cx:pt>
          <cx:pt idx="1">0.41709999999999997</cx:pt>
          <cx:pt idx="2">0.3952</cx:pt>
          <cx:pt idx="3">0.32950000000000002</cx:pt>
          <cx:pt idx="4">0.3281</cx:pt>
        </cx:lvl>
      </cx:numDim>
    </cx:data>
  </cx:chartData>
  <cx:chart>
    <cx:title pos="t" align="ctr" overlay="0">
      <cx:tx>
        <cx:txData>
          <cx:v>Waarby is jy betrokke in jou gemeenskap?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r>
            <a:rPr lang="af-ZA" sz="18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Waarby is jy betrokke in jou gemeenskap?</a:t>
          </a:r>
        </a:p>
      </cx:txPr>
    </cx:title>
    <cx:plotArea>
      <cx:plotAreaRegion>
        <cx:series layoutId="funnel" uniqueId="{294A6CB7-EF1F-4140-9FC7-4CC850EE509E}">
          <cx:tx>
            <cx:txData>
              <cx:f>Blad3!$B$1</cx:f>
              <cx:v>BETROKKE</cx:v>
            </cx:txData>
          </cx:tx>
          <cx:dataPt idx="0">
            <cx:spPr>
              <a:solidFill>
                <a:srgbClr val="ED7D31"/>
              </a:solidFill>
            </cx:spPr>
          </cx:dataPt>
          <cx:dataPt idx="2">
            <cx:spPr>
              <a:solidFill>
                <a:srgbClr val="ED7D31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bg1"/>
                    </a:solidFill>
                  </a:defRPr>
                </a:pPr>
                <a:endParaRPr lang="af-ZA" sz="12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af-ZA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C95F5-187E-6E4D-BD30-D1C7B0066B8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3D6C-A352-2A48-AB9A-F5098ED2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9DA6-D34F-1C4C-AB1B-47F1C40B400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2B6C-2770-A04F-B636-99804246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F7B77-5F65-49D0-52AB-5A0A60C1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AE209-BDE7-AC15-20B9-37CFEBA8B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7D763-6003-D082-7185-BE3687414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F8A6-61C1-2CB4-845A-40A1D7510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9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22525-580E-145F-0AFC-74917AD53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5BB30-7D2C-C9A8-EFC2-2A831683C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DF319-9EEA-3C5A-4E88-026128BE9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9EA62-477E-91C9-0AEC-60407B65F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52E76-A79E-F224-C234-94294219B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6BF95-2E56-9C6F-7763-CA0617C9F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EF2F5-25D9-AEC8-5504-DEAB0DDBC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0C51A-1BD2-8728-4FF2-D56289AB4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3AB0-F1EC-2E0F-185B-B6447B03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16AF5-E37E-47A1-B9BF-5AE2A4531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2ECF5-D5D8-6808-DF55-03A5A0A8C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4AB1B-9C13-3026-A39F-076B9218B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295E7-667C-DC86-E2D4-8B5C1991D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5C8B3-7595-AAE1-5B50-8C0DFF45A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2A17B-1720-71E9-79F7-C038DAF3E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6B0EC-783B-2BAC-B566-344794846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9A155-1542-AA9D-98CE-F231C7F93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991A6-EA6E-6687-ACFB-1297717F0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E8BA6-4441-EF9F-7470-B3BDE672E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98236-6B70-0C94-2491-F329A7F4B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36AD1-3F40-9A84-C7FC-C0918EF01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A6FD0-03CD-34E3-9A44-DC3AC0929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E5BA7-E6E6-495A-BE1B-A5F6BBE2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8FD19-2441-ED72-88AE-299C8342C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2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25523-26D6-0ED3-C310-73F21982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1B4C41-FDB8-ABE9-7B5B-F15177967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98324-628A-D99A-4C33-0103B65A5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4202-CCA3-57C0-FA6D-B256E3AD6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FB828-82C0-192E-D532-8168F5F14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5780E-8E29-2240-626C-14AC2CE49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64027-C6FE-6B0E-F417-7D9F0D900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2A44-9DEA-6CB2-3CE6-E313F62CD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5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A9EA-76B7-BCBA-699B-C614C6AEB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AAE01-AC30-F6AE-0F24-89C504745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3ADEF-2C92-8EBB-C879-F8D7E3922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30BBA-8B95-74D9-5BD5-24F217854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970C-973A-DF40-6A41-5406F7FF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2313B-F76E-EE59-438A-BC4617C86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87E5-E4E9-7855-B318-B9EF062E6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97E75-2757-609C-ACA2-CD68EB343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2B6C-2770-A04F-B636-99804246E7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24253"/>
            <a:ext cx="2796989" cy="327170"/>
          </a:xfrm>
          <a:prstGeom prst="rect">
            <a:avLst/>
          </a:prstGeom>
          <a:solidFill>
            <a:srgbClr val="F6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0369" y="382512"/>
            <a:ext cx="21566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2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Deel</a:t>
            </a:r>
            <a:r>
              <a:rPr lang="en-US" sz="700" spc="12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van die </a:t>
            </a:r>
            <a:r>
              <a:rPr lang="en-US" sz="700" spc="12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Solidariteit</a:t>
            </a:r>
            <a:r>
              <a:rPr lang="en-US" sz="700" spc="12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spc="12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Beweging</a:t>
            </a:r>
            <a:endParaRPr lang="en-US" sz="700" spc="12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1631" y="-5714"/>
            <a:ext cx="640369" cy="651423"/>
          </a:xfrm>
          <a:prstGeom prst="rect">
            <a:avLst/>
          </a:prstGeom>
          <a:solidFill>
            <a:srgbClr val="F6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207" y="90823"/>
            <a:ext cx="409216" cy="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2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AD5F-0416-9D4B-8089-1741F0914BC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B32B-D1E7-F945-86BF-3C832EEE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553592" y="624843"/>
            <a:ext cx="10649047" cy="6131270"/>
          </a:xfrm>
          <a:custGeom>
            <a:avLst/>
            <a:gdLst>
              <a:gd name="connsiteX0" fmla="*/ 7442200 w 9220200"/>
              <a:gd name="connsiteY0" fmla="*/ 0 h 5308600"/>
              <a:gd name="connsiteX1" fmla="*/ 0 w 9220200"/>
              <a:gd name="connsiteY1" fmla="*/ 3556000 h 5308600"/>
              <a:gd name="connsiteX2" fmla="*/ 0 w 9220200"/>
              <a:gd name="connsiteY2" fmla="*/ 5308600 h 5308600"/>
              <a:gd name="connsiteX3" fmla="*/ 9220200 w 9220200"/>
              <a:gd name="connsiteY3" fmla="*/ 5308600 h 5308600"/>
              <a:gd name="connsiteX4" fmla="*/ 9220200 w 9220200"/>
              <a:gd name="connsiteY4" fmla="*/ 889000 h 5308600"/>
              <a:gd name="connsiteX5" fmla="*/ 7442200 w 9220200"/>
              <a:gd name="connsiteY5" fmla="*/ 0 h 53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5308600">
                <a:moveTo>
                  <a:pt x="7442200" y="0"/>
                </a:moveTo>
                <a:lnTo>
                  <a:pt x="0" y="3556000"/>
                </a:lnTo>
                <a:lnTo>
                  <a:pt x="0" y="5308600"/>
                </a:lnTo>
                <a:lnTo>
                  <a:pt x="9220200" y="5308600"/>
                </a:lnTo>
                <a:lnTo>
                  <a:pt x="9220200" y="889000"/>
                </a:lnTo>
                <a:lnTo>
                  <a:pt x="7442200" y="0"/>
                </a:lnTo>
                <a:close/>
              </a:path>
            </a:pathLst>
          </a:custGeom>
          <a:solidFill>
            <a:srgbClr val="F68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his is a heading"/>
          <p:cNvSpPr txBox="1">
            <a:spLocks/>
          </p:cNvSpPr>
          <p:nvPr/>
        </p:nvSpPr>
        <p:spPr>
          <a:xfrm>
            <a:off x="5418161" y="3690478"/>
            <a:ext cx="6202233" cy="11829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Toekomsberaad</a:t>
            </a:r>
            <a:endParaRPr lang="en-US" sz="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his is a subheading…"/>
          <p:cNvSpPr txBox="1">
            <a:spLocks/>
          </p:cNvSpPr>
          <p:nvPr/>
        </p:nvSpPr>
        <p:spPr>
          <a:xfrm>
            <a:off x="7621760" y="6023978"/>
            <a:ext cx="3998634" cy="263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>
                <a:solidFill>
                  <a:srgbClr val="E3D9C8"/>
                </a:solidFill>
              </a:defRPr>
            </a:pPr>
            <a:r>
              <a:rPr lang="af-ZA" sz="1050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Connie Mulder | 18 Julie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9" b="32529"/>
          <a:stretch/>
        </p:blipFill>
        <p:spPr>
          <a:xfrm>
            <a:off x="133166" y="161334"/>
            <a:ext cx="3655690" cy="1276848"/>
          </a:xfrm>
          <a:prstGeom prst="rect">
            <a:avLst/>
          </a:prstGeom>
        </p:spPr>
      </p:pic>
      <p:sp>
        <p:nvSpPr>
          <p:cNvPr id="24" name="This is a subheading…"/>
          <p:cNvSpPr txBox="1">
            <a:spLocks/>
          </p:cNvSpPr>
          <p:nvPr/>
        </p:nvSpPr>
        <p:spPr>
          <a:xfrm>
            <a:off x="4635599" y="5193463"/>
            <a:ext cx="6966507" cy="38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defRPr>
                <a:solidFill>
                  <a:srgbClr val="E3D9C8"/>
                </a:solidFill>
              </a:defRPr>
            </a:pPr>
            <a:r>
              <a:rPr lang="af-ZA" sz="1400" i="1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Helpende Hand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282543" y="5019873"/>
            <a:ext cx="4216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8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6288B-3543-FF4F-3944-75F95DCD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DCECEFC0-557A-B1D0-F15A-BB19E7CCED47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BETROKKENHEID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87B00A-F0E2-10EB-71B9-69A4A18499EF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D503F3-8DAC-8108-811E-A1A52B962E3E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Grafiek 1">
                <a:extLst>
                  <a:ext uri="{FF2B5EF4-FFF2-40B4-BE49-F238E27FC236}">
                    <a16:creationId xmlns:a16="http://schemas.microsoft.com/office/drawing/2014/main" id="{BD738ADE-2D2E-D660-75CB-AC634A6D9C9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46095879"/>
                  </p:ext>
                </p:extLst>
              </p:nvPr>
            </p:nvGraphicFramePr>
            <p:xfrm>
              <a:off x="889819" y="995516"/>
              <a:ext cx="8627807" cy="3635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Grafiek 1">
                <a:extLst>
                  <a:ext uri="{FF2B5EF4-FFF2-40B4-BE49-F238E27FC236}">
                    <a16:creationId xmlns:a16="http://schemas.microsoft.com/office/drawing/2014/main" id="{BD738ADE-2D2E-D660-75CB-AC634A6D9C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819" y="995516"/>
                <a:ext cx="8627807" cy="3635476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rent 7" descr="'n Foto wat tekening, kerk bevat&#10;&#10;AI-gegenereerde inhoud kan dalk verkeerd wees.">
            <a:extLst>
              <a:ext uri="{FF2B5EF4-FFF2-40B4-BE49-F238E27FC236}">
                <a16:creationId xmlns:a16="http://schemas.microsoft.com/office/drawing/2014/main" id="{69BF4C50-E834-1612-DBBE-46062EEA3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110" y="3429000"/>
            <a:ext cx="2652252" cy="26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3421-FF46-8E08-AB6D-C3A77470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ent 5" descr="'n Foto wat buite, persoon, boom, klere bevat&#10;&#10;AI-gegenereerde inhoud kan dalk verkeerd wees.">
            <a:extLst>
              <a:ext uri="{FF2B5EF4-FFF2-40B4-BE49-F238E27FC236}">
                <a16:creationId xmlns:a16="http://schemas.microsoft.com/office/drawing/2014/main" id="{76F4BEA2-167B-682D-BE7A-2DE643F5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047300" y="312993"/>
            <a:ext cx="10732925" cy="6037270"/>
          </a:xfrm>
          <a:prstGeom prst="rect">
            <a:avLst/>
          </a:prstGeom>
        </p:spPr>
      </p:pic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891FCAF9-F8D6-165B-4B14-11830A3A24B4}"/>
              </a:ext>
            </a:extLst>
          </p:cNvPr>
          <p:cNvSpPr txBox="1">
            <a:spLocks/>
          </p:cNvSpPr>
          <p:nvPr/>
        </p:nvSpPr>
        <p:spPr>
          <a:xfrm>
            <a:off x="3312646" y="193952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VERBETERING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75CA74-790A-6FC0-168A-7DE724241635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741D0B-0FD4-B167-FE6E-0A0A4AAD72C4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CE91B4BF-BF83-3688-6CF4-CEB656F65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59750"/>
              </p:ext>
            </p:extLst>
          </p:nvPr>
        </p:nvGraphicFramePr>
        <p:xfrm>
          <a:off x="2288209" y="880078"/>
          <a:ext cx="8251108" cy="525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918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4E9B-D42A-6572-61E9-82025F40C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6023C5BB-99AC-2262-7101-513C649AE1BB}"/>
              </a:ext>
            </a:extLst>
          </p:cNvPr>
          <p:cNvSpPr txBox="1">
            <a:spLocks/>
          </p:cNvSpPr>
          <p:nvPr/>
        </p:nvSpPr>
        <p:spPr>
          <a:xfrm>
            <a:off x="3312646" y="193952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BEWEGING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2F28EC-0B3B-7985-D9B4-57CE9E4B250A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CC5ECE-15A0-BC2C-B674-F2803A6C9AB6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D54717AB-0F22-C9A2-D8BE-C7049CD18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341600"/>
              </p:ext>
            </p:extLst>
          </p:nvPr>
        </p:nvGraphicFramePr>
        <p:xfrm>
          <a:off x="979660" y="880078"/>
          <a:ext cx="10232679" cy="537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64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79FD1-FC09-039E-7173-041E5852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72546134-C4FD-11BF-5027-56C047B134E1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IDENTITEIT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839AF7-CB06-A731-0B23-758D73C97B7C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49BDCA-67E2-BFD3-BC0E-E3C020F14E44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rent 6">
            <a:extLst>
              <a:ext uri="{FF2B5EF4-FFF2-40B4-BE49-F238E27FC236}">
                <a16:creationId xmlns:a16="http://schemas.microsoft.com/office/drawing/2014/main" id="{5D218E37-4490-8370-C5E6-D8E9CE189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88" y="1112319"/>
            <a:ext cx="10188823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C68F1-DD7C-D902-6AB7-85796E371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89518512-28FF-7059-EFEE-730A067C9C26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VERDELING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8198C9-A0B9-0CEC-B59B-7B3ACA1ECD05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86F43E-F2F0-AA4B-5FDA-E627A379749A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rent 3">
            <a:extLst>
              <a:ext uri="{FF2B5EF4-FFF2-40B4-BE49-F238E27FC236}">
                <a16:creationId xmlns:a16="http://schemas.microsoft.com/office/drawing/2014/main" id="{53647523-3CAE-D9B5-5E06-9F5F1E2DC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95" y="1371421"/>
            <a:ext cx="10036410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405D5-6B86-4BA0-1AFA-12096D7E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C68F3209-962E-7B77-53F5-46B1CA034E9D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VERBETERING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8AE7A5-468B-FE62-27E0-702FDD468743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6403AB-52E4-114A-05B3-A06E1136604F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rent 3">
            <a:extLst>
              <a:ext uri="{FF2B5EF4-FFF2-40B4-BE49-F238E27FC236}">
                <a16:creationId xmlns:a16="http://schemas.microsoft.com/office/drawing/2014/main" id="{02F42D41-FB29-8A31-77C6-BD4A39524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0" y="828792"/>
            <a:ext cx="5204911" cy="3787468"/>
          </a:xfrm>
          <a:prstGeom prst="rect">
            <a:avLst/>
          </a:prstGeom>
        </p:spPr>
      </p:pic>
      <p:pic>
        <p:nvPicPr>
          <p:cNvPr id="6" name="Prent 5" descr="'n Foto wat legkaart bevat&#10;&#10;Beskrywing outomaties gegenereer">
            <a:extLst>
              <a:ext uri="{FF2B5EF4-FFF2-40B4-BE49-F238E27FC236}">
                <a16:creationId xmlns:a16="http://schemas.microsoft.com/office/drawing/2014/main" id="{33A90AA4-CEDC-429D-E51D-4E50CAD0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1" t="9091" r="27885" b="-1"/>
          <a:stretch/>
        </p:blipFill>
        <p:spPr>
          <a:xfrm>
            <a:off x="6240774" y="1170041"/>
            <a:ext cx="5088487" cy="40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DBE5-9967-A5D0-F798-BE446A3A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DA07A63E-FFFA-2EFD-03F5-8C8C012E23F3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IDENTITEIT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000ED9-E41A-EACA-27C0-B94CF965B989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57FF8-8A30-32D5-4B5A-53CD46BC34B9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6EAB954B-1069-25B9-2707-571EBE04D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815404"/>
              </p:ext>
            </p:extLst>
          </p:nvPr>
        </p:nvGraphicFramePr>
        <p:xfrm>
          <a:off x="352155" y="828791"/>
          <a:ext cx="7297342" cy="505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rent 13">
            <a:extLst>
              <a:ext uri="{FF2B5EF4-FFF2-40B4-BE49-F238E27FC236}">
                <a16:creationId xmlns:a16="http://schemas.microsoft.com/office/drawing/2014/main" id="{E5CDB3EF-071D-B8C7-1E45-09590A78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911" y="1022316"/>
            <a:ext cx="3236756" cy="32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D99B2-DDE8-5191-8CC3-806A7C4A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8ED708D4-EB4D-60C9-037F-CFC73AB8A837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IDENTITEIT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731E89-55B0-CE14-9653-A0A79CE6EB77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803C4-CB24-AAB8-06D8-565117D0CF49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Chart Placeholder">
            <a:extLst>
              <a:ext uri="{FF2B5EF4-FFF2-40B4-BE49-F238E27FC236}">
                <a16:creationId xmlns:a16="http://schemas.microsoft.com/office/drawing/2014/main" id="{4613CE5E-736C-89EC-4E42-BFFF60C1E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03067"/>
              </p:ext>
            </p:extLst>
          </p:nvPr>
        </p:nvGraphicFramePr>
        <p:xfrm>
          <a:off x="1422933" y="1057028"/>
          <a:ext cx="8420346" cy="496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77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19B3B-08A8-6AD2-908E-DAFACD854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8F653CF0-BA78-1F81-B551-B4CD08F6D81D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IDENTITEIT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C21FE9-6767-9E68-1D4C-A1E829605998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8DC488-A996-90B2-9E19-0802AF78455B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hart Placeholder">
            <a:extLst>
              <a:ext uri="{FF2B5EF4-FFF2-40B4-BE49-F238E27FC236}">
                <a16:creationId xmlns:a16="http://schemas.microsoft.com/office/drawing/2014/main" id="{C7960841-DCC8-9034-FC68-CFC09FFD1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16417"/>
              </p:ext>
            </p:extLst>
          </p:nvPr>
        </p:nvGraphicFramePr>
        <p:xfrm>
          <a:off x="2224446" y="1057098"/>
          <a:ext cx="7743108" cy="496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11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FDDB-F89D-2491-A03B-36928FF7B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201CBF27-BD02-CE82-142C-9126BC427905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BEKOMMERNIS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4DE281-3838-61C5-C30E-6B99CAED84F3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F188FA-F77A-301A-72B7-D3E219666499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3E31E272-B1E1-4D71-1926-F9D1CEF46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835410"/>
              </p:ext>
            </p:extLst>
          </p:nvPr>
        </p:nvGraphicFramePr>
        <p:xfrm>
          <a:off x="2189594" y="930186"/>
          <a:ext cx="7812812" cy="520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041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6D05B-8A35-8FB9-6D18-E084C666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is is a heading">
            <a:extLst>
              <a:ext uri="{FF2B5EF4-FFF2-40B4-BE49-F238E27FC236}">
                <a16:creationId xmlns:a16="http://schemas.microsoft.com/office/drawing/2014/main" id="{03C18B42-3817-9D09-C594-A219933769C8}"/>
              </a:ext>
            </a:extLst>
          </p:cNvPr>
          <p:cNvSpPr txBox="1">
            <a:spLocks/>
          </p:cNvSpPr>
          <p:nvPr/>
        </p:nvSpPr>
        <p:spPr>
          <a:xfrm>
            <a:off x="2638155" y="142666"/>
            <a:ext cx="6202233" cy="686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6821F"/>
                </a:solidFill>
                <a:latin typeface="Arial" charset="0"/>
                <a:ea typeface="Arial" charset="0"/>
                <a:cs typeface="Arial" charset="0"/>
              </a:rPr>
              <a:t>BEKOMMERNIS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E2490D-5558-C9DF-1093-B136AFBDD340}"/>
              </a:ext>
            </a:extLst>
          </p:cNvPr>
          <p:cNvCxnSpPr/>
          <p:nvPr/>
        </p:nvCxnSpPr>
        <p:spPr>
          <a:xfrm>
            <a:off x="790414" y="6183823"/>
            <a:ext cx="105388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196A2A-3739-02F6-755A-B9935E59FDBB}"/>
              </a:ext>
            </a:extLst>
          </p:cNvPr>
          <p:cNvSpPr txBox="1"/>
          <p:nvPr/>
        </p:nvSpPr>
        <p:spPr>
          <a:xfrm>
            <a:off x="6413763" y="6354203"/>
            <a:ext cx="5041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sz="700" spc="12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www.solidariteit.co.za</a:t>
            </a:r>
            <a:endParaRPr lang="en-US" sz="700" spc="12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rent 4">
            <a:extLst>
              <a:ext uri="{FF2B5EF4-FFF2-40B4-BE49-F238E27FC236}">
                <a16:creationId xmlns:a16="http://schemas.microsoft.com/office/drawing/2014/main" id="{68927317-94A3-2B00-E353-71B175EB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71" y="4169244"/>
            <a:ext cx="6073666" cy="1844200"/>
          </a:xfrm>
          <a:prstGeom prst="rect">
            <a:avLst/>
          </a:prstGeom>
        </p:spPr>
      </p:pic>
      <p:graphicFrame>
        <p:nvGraphicFramePr>
          <p:cNvPr id="6" name="Table Placeholder">
            <a:extLst>
              <a:ext uri="{FF2B5EF4-FFF2-40B4-BE49-F238E27FC236}">
                <a16:creationId xmlns:a16="http://schemas.microsoft.com/office/drawing/2014/main" id="{43ED4342-1A49-B5B8-8C03-CF8CE1772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589062"/>
              </p:ext>
            </p:extLst>
          </p:nvPr>
        </p:nvGraphicFramePr>
        <p:xfrm>
          <a:off x="646902" y="2428064"/>
          <a:ext cx="4666666" cy="110399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Ja, een keer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23.53%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Ja, meer as een keer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12.45%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Nee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64.02%</a:t>
                      </a:r>
                    </a:p>
                  </a:txBody>
                  <a:tcPr>
                    <a:lnL w="0" cmpd="sng">
                      <a:noFill/>
                    </a:lnL>
                    <a:lnR w="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mpd="sng">
                      <a:noFill/>
                      <a:prstDash val="solid"/>
                    </a:lnTlToBr>
                    <a:lnBlToTr w="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ksblokkie 6">
            <a:extLst>
              <a:ext uri="{FF2B5EF4-FFF2-40B4-BE49-F238E27FC236}">
                <a16:creationId xmlns:a16="http://schemas.microsoft.com/office/drawing/2014/main" id="{E0304949-8C37-1F69-EBFA-A37F71246A95}"/>
              </a:ext>
            </a:extLst>
          </p:cNvPr>
          <p:cNvSpPr txBox="1"/>
          <p:nvPr/>
        </p:nvSpPr>
        <p:spPr>
          <a:xfrm>
            <a:off x="432619" y="1696543"/>
            <a:ext cx="530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dirty="0"/>
              <a:t>Was jy, of iemand in jou huishouding, die afgelope jaar ’n slagoffer van misdaad?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154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Wye skerm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gebruik</vt:lpstr>
      </vt:variant>
      <vt:variant>
        <vt:i4>4</vt:i4>
      </vt:variant>
      <vt:variant>
        <vt:lpstr>Tema</vt:lpstr>
      </vt:variant>
      <vt:variant>
        <vt:i4>1</vt:i4>
      </vt:variant>
      <vt:variant>
        <vt:lpstr>Skyfietitels</vt:lpstr>
      </vt:variant>
      <vt:variant>
        <vt:i4>12</vt:i4>
      </vt:variant>
    </vt:vector>
  </HeadingPairs>
  <TitlesOfParts>
    <vt:vector size="17" baseType="lpstr">
      <vt:lpstr>Aptos Narrow</vt:lpstr>
      <vt:lpstr>Arial</vt:lpstr>
      <vt:lpstr>Calibri</vt:lpstr>
      <vt:lpstr>Calibri Light</vt:lpstr>
      <vt:lpstr>Office Theme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le Roux</dc:creator>
  <cp:lastModifiedBy>Connie Mulder</cp:lastModifiedBy>
  <cp:revision>78</cp:revision>
  <cp:lastPrinted>2017-05-17T08:33:52Z</cp:lastPrinted>
  <dcterms:created xsi:type="dcterms:W3CDTF">2017-04-11T11:16:21Z</dcterms:created>
  <dcterms:modified xsi:type="dcterms:W3CDTF">2025-07-15T12:38:32Z</dcterms:modified>
</cp:coreProperties>
</file>